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1" r:id="rId3"/>
    <p:sldId id="257" r:id="rId4"/>
    <p:sldId id="260" r:id="rId5"/>
    <p:sldId id="258" r:id="rId6"/>
    <p:sldId id="259"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1299105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FD7DE-4DD3-4768-91F6-43E4AB7774D8}" type="datetimeFigureOut">
              <a:rPr lang="en-US" smtClean="0"/>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21630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159461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93549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3946420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3236812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4224595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249591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2265787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146727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296053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4FD7DE-4DD3-4768-91F6-43E4AB7774D8}" type="datetimeFigureOut">
              <a:rPr lang="en-US" smtClean="0"/>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140800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4FD7DE-4DD3-4768-91F6-43E4AB7774D8}" type="datetimeFigureOut">
              <a:rPr lang="en-US" smtClean="0"/>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344858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55645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356838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04FD7DE-4DD3-4768-91F6-43E4AB7774D8}" type="datetimeFigureOut">
              <a:rPr lang="en-US" smtClean="0"/>
              <a:t>8/31/2020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122463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FD7DE-4DD3-4768-91F6-43E4AB7774D8}" type="datetimeFigureOut">
              <a:rPr lang="en-US" smtClean="0"/>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35E5C-5ACC-4384-93E6-2EA396AF59D9}" type="slidenum">
              <a:rPr lang="en-US" smtClean="0"/>
              <a:t>‹#›</a:t>
            </a:fld>
            <a:endParaRPr lang="en-US"/>
          </a:p>
        </p:txBody>
      </p:sp>
    </p:spTree>
    <p:extLst>
      <p:ext uri="{BB962C8B-B14F-4D97-AF65-F5344CB8AC3E}">
        <p14:creationId xmlns:p14="http://schemas.microsoft.com/office/powerpoint/2010/main" val="14255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04FD7DE-4DD3-4768-91F6-43E4AB7774D8}" type="datetimeFigureOut">
              <a:rPr lang="en-US" smtClean="0"/>
              <a:t>8/31/2020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EE35E5C-5ACC-4384-93E6-2EA396AF59D9}" type="slidenum">
              <a:rPr lang="en-US" smtClean="0"/>
              <a:t>‹#›</a:t>
            </a:fld>
            <a:endParaRPr lang="en-US"/>
          </a:p>
        </p:txBody>
      </p:sp>
    </p:spTree>
    <p:extLst>
      <p:ext uri="{BB962C8B-B14F-4D97-AF65-F5344CB8AC3E}">
        <p14:creationId xmlns:p14="http://schemas.microsoft.com/office/powerpoint/2010/main" val="130648741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mputerhope.com/jargon/a/attachme.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mputerhope.com/jargon/s/security.htm" TargetMode="External"/><Relationship Id="rId7" Type="http://schemas.openxmlformats.org/officeDocument/2006/relationships/hyperlink" Target="https://www.computerhope.com/jargon/c/chrome.htm" TargetMode="External"/><Relationship Id="rId2" Type="http://schemas.openxmlformats.org/officeDocument/2006/relationships/hyperlink" Target="https://www.computerhope.com/software/ie.htm" TargetMode="External"/><Relationship Id="rId1" Type="http://schemas.openxmlformats.org/officeDocument/2006/relationships/slideLayout" Target="../slideLayouts/slideLayout2.xml"/><Relationship Id="rId6" Type="http://schemas.openxmlformats.org/officeDocument/2006/relationships/hyperlink" Target="https://www.computerhope.com/jargon/f/firefox.htm" TargetMode="External"/><Relationship Id="rId5" Type="http://schemas.openxmlformats.org/officeDocument/2006/relationships/hyperlink" Target="https://www.computerhope.com/jargon/b/browser.htm" TargetMode="External"/><Relationship Id="rId4" Type="http://schemas.openxmlformats.org/officeDocument/2006/relationships/hyperlink" Target="https://www.computerhope.com/jargon/s/spyware.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mputerhope.com/jargon/u/username.htm" TargetMode="External"/><Relationship Id="rId2" Type="http://schemas.openxmlformats.org/officeDocument/2006/relationships/hyperlink" Target="https://www.computerhope.com/jargon/p/password.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mputerhope.com/jargon/o/os.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omputerhope.com/jargon/n/network.htm" TargetMode="External"/><Relationship Id="rId2" Type="http://schemas.openxmlformats.org/officeDocument/2006/relationships/hyperlink" Target="https://www.computerhope.com/jargon/f/firewall.htm" TargetMode="External"/><Relationship Id="rId1" Type="http://schemas.openxmlformats.org/officeDocument/2006/relationships/slideLayout" Target="../slideLayouts/slideLayout2.xml"/><Relationship Id="rId5" Type="http://schemas.openxmlformats.org/officeDocument/2006/relationships/hyperlink" Target="https://www.computerhope.com/jargon/w/windows.htm" TargetMode="External"/><Relationship Id="rId4" Type="http://schemas.openxmlformats.org/officeDocument/2006/relationships/hyperlink" Target="https://www.computerhope.com/jargon/r/router.ht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omputerhope.com/jargon/p/patch.htm" TargetMode="External"/><Relationship Id="rId7" Type="http://schemas.openxmlformats.org/officeDocument/2006/relationships/hyperlink" Target="https://www.computerhope.com/support.htm" TargetMode="External"/><Relationship Id="rId2" Type="http://schemas.openxmlformats.org/officeDocument/2006/relationships/hyperlink" Target="https://www.computerhope.com/jargon/s/software.htm" TargetMode="External"/><Relationship Id="rId1" Type="http://schemas.openxmlformats.org/officeDocument/2006/relationships/slideLayout" Target="../slideLayouts/slideLayout2.xml"/><Relationship Id="rId6" Type="http://schemas.openxmlformats.org/officeDocument/2006/relationships/hyperlink" Target="https://www.computerhope.com/jargon/o/os.htm" TargetMode="External"/><Relationship Id="rId5" Type="http://schemas.openxmlformats.org/officeDocument/2006/relationships/hyperlink" Target="https://www.computerhope.com/jargon/d/driver.htm" TargetMode="External"/><Relationship Id="rId4" Type="http://schemas.openxmlformats.org/officeDocument/2006/relationships/hyperlink" Target="https://www.computerhope.com/jargon/u/update.ht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computerhope.com/jargon/p/password.htm" TargetMode="External"/><Relationship Id="rId3" Type="http://schemas.openxmlformats.org/officeDocument/2006/relationships/hyperlink" Target="https://www.computerhope.com/jargon/v/virus.htm" TargetMode="External"/><Relationship Id="rId7" Type="http://schemas.openxmlformats.org/officeDocument/2006/relationships/hyperlink" Target="https://www.computerhope.com/jargon/c/capture.htm" TargetMode="External"/><Relationship Id="rId2" Type="http://schemas.openxmlformats.org/officeDocument/2006/relationships/hyperlink" Target="https://www.computerhope.com/jargon/t/trojhors.htm" TargetMode="External"/><Relationship Id="rId1" Type="http://schemas.openxmlformats.org/officeDocument/2006/relationships/slideLayout" Target="../slideLayouts/slideLayout2.xml"/><Relationship Id="rId6" Type="http://schemas.openxmlformats.org/officeDocument/2006/relationships/hyperlink" Target="https://www.computerhope.com/jargon/l/log.htm" TargetMode="External"/><Relationship Id="rId5" Type="http://schemas.openxmlformats.org/officeDocument/2006/relationships/hyperlink" Target="https://www.computerhope.com/jargon/m/malware.htm" TargetMode="External"/><Relationship Id="rId10" Type="http://schemas.openxmlformats.org/officeDocument/2006/relationships/hyperlink" Target="https://www.computerhope.com/jargon/a/antispy.htm" TargetMode="External"/><Relationship Id="rId4" Type="http://schemas.openxmlformats.org/officeDocument/2006/relationships/hyperlink" Target="https://www.computerhope.com/jargon/s/spyware.htm" TargetMode="External"/><Relationship Id="rId9" Type="http://schemas.openxmlformats.org/officeDocument/2006/relationships/hyperlink" Target="https://www.computerhope.com/jargon/a/antiviru.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3054" y="1122363"/>
            <a:ext cx="7164946" cy="1311744"/>
          </a:xfrm>
        </p:spPr>
        <p:txBody>
          <a:bodyPr>
            <a:normAutofit fontScale="90000"/>
          </a:bodyPr>
          <a:lstStyle/>
          <a:p>
            <a:r>
              <a:rPr lang="en-US" dirty="0" smtClean="0"/>
              <a:t>CYBER CRIME ISSUES</a:t>
            </a:r>
            <a:endParaRPr lang="en-US" dirty="0"/>
          </a:p>
        </p:txBody>
      </p:sp>
      <p:sp>
        <p:nvSpPr>
          <p:cNvPr id="3" name="Subtitle 2"/>
          <p:cNvSpPr>
            <a:spLocks noGrp="1"/>
          </p:cNvSpPr>
          <p:nvPr>
            <p:ph type="subTitle" idx="1"/>
          </p:nvPr>
        </p:nvSpPr>
        <p:spPr>
          <a:xfrm>
            <a:off x="6272012" y="3061125"/>
            <a:ext cx="3430073" cy="1655762"/>
          </a:xfrm>
        </p:spPr>
        <p:txBody>
          <a:bodyPr/>
          <a:lstStyle/>
          <a:p>
            <a:r>
              <a:rPr lang="en-US" dirty="0" err="1" smtClean="0"/>
              <a:t>Ravinder</a:t>
            </a:r>
            <a:r>
              <a:rPr lang="en-US" dirty="0" smtClean="0"/>
              <a:t> Kumar </a:t>
            </a:r>
            <a:r>
              <a:rPr lang="en-US" dirty="0" err="1" smtClean="0"/>
              <a:t>Mehra</a:t>
            </a:r>
            <a:endParaRPr lang="en-US" dirty="0" smtClean="0"/>
          </a:p>
          <a:p>
            <a:r>
              <a:rPr lang="en-US" dirty="0" smtClean="0"/>
              <a:t>AP-</a:t>
            </a:r>
            <a:r>
              <a:rPr lang="en-US" dirty="0" err="1" smtClean="0"/>
              <a:t>CSE</a:t>
            </a:r>
            <a:r>
              <a:rPr lang="en-US" dirty="0" smtClean="0"/>
              <a:t> </a:t>
            </a:r>
            <a:r>
              <a:rPr lang="en-US" dirty="0" err="1" smtClean="0"/>
              <a:t>SIET</a:t>
            </a:r>
            <a:r>
              <a:rPr lang="en-US" dirty="0" smtClean="0"/>
              <a:t> </a:t>
            </a:r>
            <a:r>
              <a:rPr lang="en-US" dirty="0" err="1" smtClean="0"/>
              <a:t>Nilokheri</a:t>
            </a:r>
            <a:endParaRPr lang="en-US" dirty="0"/>
          </a:p>
        </p:txBody>
      </p:sp>
    </p:spTree>
    <p:extLst>
      <p:ext uri="{BB962C8B-B14F-4D97-AF65-F5344CB8AC3E}">
        <p14:creationId xmlns:p14="http://schemas.microsoft.com/office/powerpoint/2010/main" val="1934479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11" y="283336"/>
            <a:ext cx="9696719" cy="643943"/>
          </a:xfrm>
        </p:spPr>
        <p:txBody>
          <a:bodyPr>
            <a:normAutofit/>
          </a:bodyPr>
          <a:lstStyle/>
          <a:p>
            <a:r>
              <a:rPr lang="en-US" sz="3600" b="1" dirty="0">
                <a:latin typeface="Book Antiqua" panose="02040602050305030304" pitchFamily="18" charset="0"/>
              </a:rPr>
              <a:t>Run system scans to check for </a:t>
            </a:r>
            <a:r>
              <a:rPr lang="en-US" sz="3600" b="1" dirty="0" smtClean="0">
                <a:latin typeface="Book Antiqua" panose="02040602050305030304" pitchFamily="18" charset="0"/>
              </a:rPr>
              <a:t>vulnerabilities</a:t>
            </a:r>
            <a:endParaRPr lang="en-US" sz="3600" dirty="0"/>
          </a:p>
        </p:txBody>
      </p:sp>
      <p:sp>
        <p:nvSpPr>
          <p:cNvPr id="3" name="Content Placeholder 2"/>
          <p:cNvSpPr>
            <a:spLocks noGrp="1"/>
          </p:cNvSpPr>
          <p:nvPr>
            <p:ph idx="1"/>
          </p:nvPr>
        </p:nvSpPr>
        <p:spPr>
          <a:xfrm>
            <a:off x="709411" y="1223493"/>
            <a:ext cx="10515600" cy="4984124"/>
          </a:xfrm>
        </p:spPr>
        <p:txBody>
          <a:bodyPr>
            <a:normAutofit/>
          </a:bodyPr>
          <a:lstStyle/>
          <a:p>
            <a:pPr algn="just"/>
            <a:r>
              <a:rPr lang="en-US" dirty="0">
                <a:latin typeface="Book Antiqua" panose="02040602050305030304" pitchFamily="18" charset="0"/>
              </a:rPr>
              <a:t>Several online sites can help check computers for potential threats. </a:t>
            </a:r>
            <a:endParaRPr lang="en-US" dirty="0" smtClean="0">
              <a:latin typeface="Book Antiqua" panose="02040602050305030304" pitchFamily="18" charset="0"/>
            </a:endParaRPr>
          </a:p>
          <a:p>
            <a:pPr algn="just"/>
            <a:r>
              <a:rPr lang="en-US" dirty="0">
                <a:latin typeface="Book Antiqua" panose="02040602050305030304" pitchFamily="18" charset="0"/>
              </a:rPr>
              <a:t>Vulnerability scanning, also commonly known as ‘</a:t>
            </a:r>
            <a:r>
              <a:rPr lang="en-US" dirty="0" err="1">
                <a:latin typeface="Book Antiqua" panose="02040602050305030304" pitchFamily="18" charset="0"/>
              </a:rPr>
              <a:t>vuln</a:t>
            </a:r>
            <a:r>
              <a:rPr lang="en-US" dirty="0">
                <a:latin typeface="Book Antiqua" panose="02040602050305030304" pitchFamily="18" charset="0"/>
              </a:rPr>
              <a:t> scan,' is an automated process of proactively identifying network, application, and security vulnerabilities. </a:t>
            </a:r>
            <a:endParaRPr lang="en-US" dirty="0" smtClean="0">
              <a:latin typeface="Book Antiqua" panose="02040602050305030304" pitchFamily="18" charset="0"/>
            </a:endParaRPr>
          </a:p>
          <a:p>
            <a:pPr algn="just"/>
            <a:r>
              <a:rPr lang="en-US" dirty="0" smtClean="0">
                <a:latin typeface="Book Antiqua" panose="02040602050305030304" pitchFamily="18" charset="0"/>
              </a:rPr>
              <a:t>Vulnerability </a:t>
            </a:r>
            <a:r>
              <a:rPr lang="en-US" dirty="0">
                <a:latin typeface="Book Antiqua" panose="02040602050305030304" pitchFamily="18" charset="0"/>
              </a:rPr>
              <a:t>scanning is typically performed by the IT department of an organization or a third-party security service provider. </a:t>
            </a:r>
            <a:endParaRPr lang="en-US" dirty="0" smtClean="0">
              <a:latin typeface="Book Antiqua" panose="02040602050305030304" pitchFamily="18" charset="0"/>
            </a:endParaRPr>
          </a:p>
          <a:p>
            <a:pPr algn="just"/>
            <a:r>
              <a:rPr lang="en-US" dirty="0" smtClean="0">
                <a:latin typeface="Book Antiqua" panose="02040602050305030304" pitchFamily="18" charset="0"/>
              </a:rPr>
              <a:t>This </a:t>
            </a:r>
            <a:r>
              <a:rPr lang="en-US" dirty="0">
                <a:latin typeface="Book Antiqua" panose="02040602050305030304" pitchFamily="18" charset="0"/>
              </a:rPr>
              <a:t>scan is also performed by attackers who try to find points of entry into your network.</a:t>
            </a:r>
          </a:p>
          <a:p>
            <a:pPr algn="just"/>
            <a:r>
              <a:rPr lang="en-US" dirty="0">
                <a:latin typeface="Book Antiqua" panose="02040602050305030304" pitchFamily="18" charset="0"/>
              </a:rPr>
              <a:t>The scanning process includes detecting and classifying system weaknesses in networks, communications equipment, and computers. In addition to identifying security holes, the vulnerability scans also predict how effective countermeasures are in case of a threat or attack.</a:t>
            </a:r>
          </a:p>
          <a:p>
            <a:pPr algn="just"/>
            <a:r>
              <a:rPr lang="en-US" dirty="0">
                <a:latin typeface="Book Antiqua" panose="02040602050305030304" pitchFamily="18" charset="0"/>
              </a:rPr>
              <a:t>A vulnerability scanning service uses piece of software running from the standpoint of the person or organization inspecting the attack surface in question</a:t>
            </a:r>
            <a:r>
              <a:rPr lang="en-US" dirty="0" smtClean="0">
                <a:latin typeface="Book Antiqua" panose="02040602050305030304" pitchFamily="18" charset="0"/>
              </a:rPr>
              <a:t>.</a:t>
            </a:r>
            <a:endParaRPr lang="en-US" dirty="0">
              <a:latin typeface="Book Antiqua" panose="02040602050305030304" pitchFamily="18" charset="0"/>
            </a:endParaRPr>
          </a:p>
          <a:p>
            <a:pPr algn="just"/>
            <a:endParaRPr lang="en-US" dirty="0" smtClean="0">
              <a:latin typeface="Book Antiqua" panose="02040602050305030304" pitchFamily="18" charset="0"/>
            </a:endParaRPr>
          </a:p>
        </p:txBody>
      </p:sp>
    </p:spTree>
    <p:extLst>
      <p:ext uri="{BB962C8B-B14F-4D97-AF65-F5344CB8AC3E}">
        <p14:creationId xmlns:p14="http://schemas.microsoft.com/office/powerpoint/2010/main" val="2828597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normAutofit/>
          </a:bodyPr>
          <a:lstStyle/>
          <a:p>
            <a:r>
              <a:rPr lang="en-US" sz="3600" b="1" dirty="0">
                <a:latin typeface="Book Antiqua" panose="02040602050305030304" pitchFamily="18" charset="0"/>
              </a:rPr>
              <a:t>Know how to handle </a:t>
            </a:r>
            <a:r>
              <a:rPr lang="en-US" sz="3600" b="1" dirty="0" smtClean="0">
                <a:latin typeface="Book Antiqua" panose="02040602050305030304" pitchFamily="18" charset="0"/>
              </a:rPr>
              <a:t>e-mail</a:t>
            </a:r>
            <a:endParaRPr lang="en-US" sz="3600" dirty="0"/>
          </a:p>
        </p:txBody>
      </p:sp>
      <p:sp>
        <p:nvSpPr>
          <p:cNvPr id="3" name="Content Placeholder 2"/>
          <p:cNvSpPr>
            <a:spLocks noGrp="1"/>
          </p:cNvSpPr>
          <p:nvPr>
            <p:ph idx="1"/>
          </p:nvPr>
        </p:nvSpPr>
        <p:spPr>
          <a:xfrm>
            <a:off x="838200" y="1339403"/>
            <a:ext cx="10515600" cy="4837560"/>
          </a:xfrm>
        </p:spPr>
        <p:txBody>
          <a:bodyPr>
            <a:normAutofit/>
          </a:bodyPr>
          <a:lstStyle/>
          <a:p>
            <a:pPr algn="just"/>
            <a:r>
              <a:rPr lang="en-US" dirty="0">
                <a:latin typeface="Book Antiqua" panose="02040602050305030304" pitchFamily="18" charset="0"/>
              </a:rPr>
              <a:t>Today, e-mail is one of the most popular features on the Internet. Being able to identify threats sent through e-mail can help keep your computer and your information safe. </a:t>
            </a:r>
            <a:endParaRPr lang="en-US" dirty="0" smtClean="0">
              <a:latin typeface="Book Antiqua" panose="02040602050305030304" pitchFamily="18" charset="0"/>
            </a:endParaRPr>
          </a:p>
          <a:p>
            <a:pPr algn="just"/>
            <a:r>
              <a:rPr lang="en-US" dirty="0" smtClean="0">
                <a:latin typeface="Book Antiqua" panose="02040602050305030304" pitchFamily="18" charset="0"/>
              </a:rPr>
              <a:t>Below </a:t>
            </a:r>
            <a:r>
              <a:rPr lang="en-US" dirty="0">
                <a:latin typeface="Book Antiqua" panose="02040602050305030304" pitchFamily="18" charset="0"/>
              </a:rPr>
              <a:t>are some of the most common threats you may encounter while using e-mail.</a:t>
            </a:r>
          </a:p>
          <a:p>
            <a:pPr lvl="0" algn="just"/>
            <a:r>
              <a:rPr lang="en-US" b="1" dirty="0">
                <a:latin typeface="Book Antiqua" panose="02040602050305030304" pitchFamily="18" charset="0"/>
              </a:rPr>
              <a:t>Attachments</a:t>
            </a:r>
            <a:r>
              <a:rPr lang="en-US" dirty="0">
                <a:latin typeface="Book Antiqua" panose="02040602050305030304" pitchFamily="18" charset="0"/>
              </a:rPr>
              <a:t> - Never open or run e-mail </a:t>
            </a:r>
            <a:r>
              <a:rPr lang="en-US" dirty="0">
                <a:latin typeface="Book Antiqua" panose="02040602050305030304" pitchFamily="18" charset="0"/>
                <a:hlinkClick r:id="rId2"/>
              </a:rPr>
              <a:t>attachments</a:t>
            </a:r>
            <a:r>
              <a:rPr lang="en-US" dirty="0">
                <a:latin typeface="Book Antiqua" panose="02040602050305030304" pitchFamily="18" charset="0"/>
              </a:rPr>
              <a:t> from addresses with which you are not familiar. Viruses, spyware, and other malware are commonly distributed through e-mails that have attachments. For example, an e-mail may want you to open an attachment of claiming to be a funny video when it's a virus.</a:t>
            </a:r>
          </a:p>
          <a:p>
            <a:pPr lvl="0" algn="just"/>
            <a:r>
              <a:rPr lang="en-US" b="1" dirty="0">
                <a:latin typeface="Book Antiqua" panose="02040602050305030304" pitchFamily="18" charset="0"/>
              </a:rPr>
              <a:t>Phishing</a:t>
            </a:r>
            <a:r>
              <a:rPr lang="en-US" dirty="0">
                <a:latin typeface="Book Antiqua" panose="02040602050305030304" pitchFamily="18" charset="0"/>
              </a:rPr>
              <a:t> - An e-mail phish is a message appearing to be from an official company (e.g., your bank), asking you to log onto the site to check your account settings. However, the web page links in the phishing e-mail are sites set up to steal passwords, credit card information, social security information, and other confidential information. </a:t>
            </a:r>
            <a:endParaRPr lang="en-US" dirty="0" smtClean="0">
              <a:latin typeface="Book Antiqua" panose="02040602050305030304" pitchFamily="18" charset="0"/>
            </a:endParaRPr>
          </a:p>
          <a:p>
            <a:endParaRPr lang="en-US" dirty="0"/>
          </a:p>
        </p:txBody>
      </p:sp>
    </p:spTree>
    <p:extLst>
      <p:ext uri="{BB962C8B-B14F-4D97-AF65-F5344CB8AC3E}">
        <p14:creationId xmlns:p14="http://schemas.microsoft.com/office/powerpoint/2010/main" val="208622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5488"/>
          </a:xfrm>
        </p:spPr>
        <p:txBody>
          <a:bodyPr/>
          <a:lstStyle/>
          <a:p>
            <a:r>
              <a:rPr lang="en-US" sz="3600" b="1" dirty="0">
                <a:latin typeface="Book Antiqua" panose="02040602050305030304" pitchFamily="18" charset="0"/>
              </a:rPr>
              <a:t>Alternative </a:t>
            </a:r>
            <a:r>
              <a:rPr lang="en-US" sz="3600" b="1" dirty="0" smtClean="0">
                <a:latin typeface="Book Antiqua" panose="02040602050305030304" pitchFamily="18" charset="0"/>
              </a:rPr>
              <a:t>browser</a:t>
            </a:r>
            <a:endParaRPr lang="en-US" dirty="0"/>
          </a:p>
        </p:txBody>
      </p:sp>
      <p:sp>
        <p:nvSpPr>
          <p:cNvPr id="3" name="Content Placeholder 2"/>
          <p:cNvSpPr>
            <a:spLocks noGrp="1"/>
          </p:cNvSpPr>
          <p:nvPr>
            <p:ph idx="1"/>
          </p:nvPr>
        </p:nvSpPr>
        <p:spPr>
          <a:xfrm>
            <a:off x="748048" y="1477896"/>
            <a:ext cx="10515600" cy="4351338"/>
          </a:xfrm>
        </p:spPr>
        <p:txBody>
          <a:bodyPr/>
          <a:lstStyle/>
          <a:p>
            <a:pPr algn="just"/>
            <a:r>
              <a:rPr lang="en-US" dirty="0">
                <a:latin typeface="Book Antiqua" panose="02040602050305030304" pitchFamily="18" charset="0"/>
              </a:rPr>
              <a:t>Before the release of Microsoft Windows XP </a:t>
            </a:r>
            <a:r>
              <a:rPr lang="en-US" dirty="0" err="1">
                <a:latin typeface="Book Antiqua" panose="02040602050305030304" pitchFamily="18" charset="0"/>
              </a:rPr>
              <a:t>SP2</a:t>
            </a:r>
            <a:r>
              <a:rPr lang="en-US" dirty="0">
                <a:latin typeface="Book Antiqua" panose="02040602050305030304" pitchFamily="18" charset="0"/>
              </a:rPr>
              <a:t> and </a:t>
            </a:r>
            <a:r>
              <a:rPr lang="en-US" dirty="0">
                <a:latin typeface="Book Antiqua" panose="02040602050305030304" pitchFamily="18" charset="0"/>
                <a:hlinkClick r:id="rId2"/>
              </a:rPr>
              <a:t>Internet Explorer</a:t>
            </a:r>
            <a:r>
              <a:rPr lang="en-US" dirty="0">
                <a:latin typeface="Book Antiqua" panose="02040602050305030304" pitchFamily="18" charset="0"/>
              </a:rPr>
              <a:t> 7.0, Microsoft Internet Explorer was notorious for </a:t>
            </a:r>
            <a:r>
              <a:rPr lang="en-US" dirty="0">
                <a:latin typeface="Book Antiqua" panose="02040602050305030304" pitchFamily="18" charset="0"/>
                <a:hlinkClick r:id="rId3"/>
              </a:rPr>
              <a:t>security</a:t>
            </a:r>
            <a:r>
              <a:rPr lang="en-US" dirty="0">
                <a:latin typeface="Book Antiqua" panose="02040602050305030304" pitchFamily="18" charset="0"/>
              </a:rPr>
              <a:t> and </a:t>
            </a:r>
            <a:r>
              <a:rPr lang="en-US" dirty="0">
                <a:latin typeface="Book Antiqua" panose="02040602050305030304" pitchFamily="18" charset="0"/>
                <a:hlinkClick r:id="rId4"/>
              </a:rPr>
              <a:t>spyware</a:t>
            </a:r>
            <a:r>
              <a:rPr lang="en-US" dirty="0">
                <a:latin typeface="Book Antiqua" panose="02040602050305030304" pitchFamily="18" charset="0"/>
              </a:rPr>
              <a:t> related issues. </a:t>
            </a:r>
            <a:endParaRPr lang="en-US" dirty="0" smtClean="0">
              <a:latin typeface="Book Antiqua" panose="02040602050305030304" pitchFamily="18" charset="0"/>
            </a:endParaRPr>
          </a:p>
          <a:p>
            <a:pPr algn="just"/>
            <a:r>
              <a:rPr lang="en-US" dirty="0" smtClean="0">
                <a:latin typeface="Book Antiqua" panose="02040602050305030304" pitchFamily="18" charset="0"/>
              </a:rPr>
              <a:t>Although </a:t>
            </a:r>
            <a:r>
              <a:rPr lang="en-US" dirty="0">
                <a:latin typeface="Book Antiqua" panose="02040602050305030304" pitchFamily="18" charset="0"/>
              </a:rPr>
              <a:t>it has improved since then, we still highly recommend considering an alternative </a:t>
            </a:r>
            <a:r>
              <a:rPr lang="en-US" dirty="0">
                <a:latin typeface="Book Antiqua" panose="02040602050305030304" pitchFamily="18" charset="0"/>
                <a:hlinkClick r:id="rId5"/>
              </a:rPr>
              <a:t>browser</a:t>
            </a:r>
            <a:r>
              <a:rPr lang="en-US" dirty="0">
                <a:latin typeface="Book Antiqua" panose="02040602050305030304" pitchFamily="18" charset="0"/>
              </a:rPr>
              <a:t>, </a:t>
            </a:r>
            <a:endParaRPr lang="en-US" dirty="0" smtClean="0">
              <a:latin typeface="Book Antiqua" panose="02040602050305030304" pitchFamily="18" charset="0"/>
            </a:endParaRPr>
          </a:p>
          <a:p>
            <a:pPr algn="just"/>
            <a:r>
              <a:rPr lang="en-US" dirty="0" smtClean="0">
                <a:latin typeface="Book Antiqua" panose="02040602050305030304" pitchFamily="18" charset="0"/>
              </a:rPr>
              <a:t>such </a:t>
            </a:r>
            <a:r>
              <a:rPr lang="en-US" dirty="0">
                <a:latin typeface="Book Antiqua" panose="02040602050305030304" pitchFamily="18" charset="0"/>
              </a:rPr>
              <a:t>as Mozilla </a:t>
            </a:r>
            <a:r>
              <a:rPr lang="en-US" dirty="0">
                <a:latin typeface="Book Antiqua" panose="02040602050305030304" pitchFamily="18" charset="0"/>
                <a:hlinkClick r:id="rId6"/>
              </a:rPr>
              <a:t>Firefox</a:t>
            </a:r>
            <a:r>
              <a:rPr lang="en-US" dirty="0">
                <a:latin typeface="Book Antiqua" panose="02040602050305030304" pitchFamily="18" charset="0"/>
              </a:rPr>
              <a:t> or Google </a:t>
            </a:r>
            <a:r>
              <a:rPr lang="en-US" dirty="0">
                <a:latin typeface="Book Antiqua" panose="02040602050305030304" pitchFamily="18" charset="0"/>
                <a:hlinkClick r:id="rId7"/>
              </a:rPr>
              <a:t>Chrome</a:t>
            </a:r>
            <a:r>
              <a:rPr lang="en-US" dirty="0">
                <a:latin typeface="Book Antiqua" panose="02040602050305030304" pitchFamily="18" charset="0"/>
              </a:rPr>
              <a:t>.</a:t>
            </a:r>
          </a:p>
          <a:p>
            <a:pPr algn="just"/>
            <a:endParaRPr lang="en-US" dirty="0">
              <a:latin typeface="Book Antiqua" panose="02040602050305030304" pitchFamily="18" charset="0"/>
            </a:endParaRPr>
          </a:p>
        </p:txBody>
      </p:sp>
    </p:spTree>
    <p:extLst>
      <p:ext uri="{BB962C8B-B14F-4D97-AF65-F5344CB8AC3E}">
        <p14:creationId xmlns:p14="http://schemas.microsoft.com/office/powerpoint/2010/main" val="853393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973"/>
            <a:ext cx="10515600" cy="703821"/>
          </a:xfrm>
        </p:spPr>
        <p:txBody>
          <a:bodyPr>
            <a:normAutofit/>
          </a:bodyPr>
          <a:lstStyle/>
          <a:p>
            <a:r>
              <a:rPr lang="en-US" sz="3600" b="1" dirty="0">
                <a:latin typeface="Book Antiqua" panose="02040602050305030304" pitchFamily="18" charset="0"/>
              </a:rPr>
              <a:t>Unauthorized Access to Computer </a:t>
            </a:r>
            <a:r>
              <a:rPr lang="en-US" sz="3600" b="1" dirty="0" smtClean="0">
                <a:latin typeface="Book Antiqua" panose="02040602050305030304" pitchFamily="18" charset="0"/>
              </a:rPr>
              <a:t>System</a:t>
            </a:r>
            <a:endParaRPr lang="en-US" dirty="0"/>
          </a:p>
        </p:txBody>
      </p:sp>
      <p:sp>
        <p:nvSpPr>
          <p:cNvPr id="3" name="Content Placeholder 2"/>
          <p:cNvSpPr>
            <a:spLocks noGrp="1"/>
          </p:cNvSpPr>
          <p:nvPr>
            <p:ph idx="1"/>
          </p:nvPr>
        </p:nvSpPr>
        <p:spPr>
          <a:xfrm>
            <a:off x="838200" y="978794"/>
            <a:ext cx="10515600" cy="5879206"/>
          </a:xfrm>
        </p:spPr>
        <p:txBody>
          <a:bodyPr>
            <a:normAutofit fontScale="92500" lnSpcReduction="20000"/>
          </a:bodyPr>
          <a:lstStyle/>
          <a:p>
            <a:pPr algn="just"/>
            <a:r>
              <a:rPr lang="en-US" dirty="0">
                <a:latin typeface="Book Antiqua" panose="02040602050305030304" pitchFamily="18" charset="0"/>
              </a:rPr>
              <a:t>There are two types of cases related to unauthorized access to computer system, which are “Intrusion into a computer system” and “Internet or online account-take-over”.</a:t>
            </a:r>
            <a:endParaRPr lang="en-US" sz="2000" dirty="0">
              <a:latin typeface="Book Antiqua" panose="02040602050305030304" pitchFamily="18" charset="0"/>
            </a:endParaRPr>
          </a:p>
          <a:p>
            <a:pPr algn="just"/>
            <a:r>
              <a:rPr lang="en-US" u="sng" dirty="0">
                <a:latin typeface="Book Antiqua" panose="02040602050305030304" pitchFamily="18" charset="0"/>
              </a:rPr>
              <a:t>Examples</a:t>
            </a:r>
            <a:endParaRPr lang="en-US" sz="2000" dirty="0">
              <a:latin typeface="Book Antiqua" panose="02040602050305030304" pitchFamily="18" charset="0"/>
            </a:endParaRPr>
          </a:p>
          <a:p>
            <a:pPr lvl="0" algn="just"/>
            <a:r>
              <a:rPr lang="en-US" dirty="0">
                <a:latin typeface="Book Antiqua" panose="02040602050305030304" pitchFamily="18" charset="0"/>
              </a:rPr>
              <a:t>Hacker intrudes into the computer systems of some companies in order to   illegally alter the contents of the websites.</a:t>
            </a:r>
            <a:endParaRPr lang="en-US" sz="2000" dirty="0">
              <a:latin typeface="Book Antiqua" panose="02040602050305030304" pitchFamily="18" charset="0"/>
            </a:endParaRPr>
          </a:p>
          <a:p>
            <a:pPr lvl="0" algn="just"/>
            <a:r>
              <a:rPr lang="en-US" dirty="0">
                <a:latin typeface="Book Antiqua" panose="02040602050305030304" pitchFamily="18" charset="0"/>
              </a:rPr>
              <a:t>Hacker intrudes into the computer system of a specific company in order to use the Internet long-distance calls.  As a result, the victim company suffers loss from huge amount of bill.</a:t>
            </a:r>
            <a:endParaRPr lang="en-US" sz="2000" dirty="0">
              <a:latin typeface="Book Antiqua" panose="02040602050305030304" pitchFamily="18" charset="0"/>
            </a:endParaRPr>
          </a:p>
          <a:p>
            <a:pPr lvl="0" algn="just"/>
            <a:r>
              <a:rPr lang="en-US" dirty="0">
                <a:latin typeface="Book Antiqua" panose="02040602050305030304" pitchFamily="18" charset="0"/>
              </a:rPr>
              <a:t>Victims logged into bogus/ phishing websites via phishing emails, and were asked to enter their email addresses and passwords, which could result in the following scams:</a:t>
            </a:r>
            <a:endParaRPr lang="en-US" sz="2000" dirty="0">
              <a:latin typeface="Book Antiqua" panose="02040602050305030304" pitchFamily="18" charset="0"/>
            </a:endParaRPr>
          </a:p>
          <a:p>
            <a:pPr lvl="1"/>
            <a:r>
              <a:rPr lang="en-US" b="1" dirty="0">
                <a:latin typeface="Book Antiqua" panose="02040602050305030304" pitchFamily="18" charset="0"/>
              </a:rPr>
              <a:t>Email Scam (Corporate Level)</a:t>
            </a:r>
            <a:r>
              <a:rPr lang="en-US" dirty="0">
                <a:latin typeface="Book Antiqua" panose="02040602050305030304" pitchFamily="18" charset="0"/>
              </a:rPr>
              <a:t/>
            </a:r>
            <a:br>
              <a:rPr lang="en-US" dirty="0">
                <a:latin typeface="Book Antiqua" panose="02040602050305030304" pitchFamily="18" charset="0"/>
              </a:rPr>
            </a:br>
            <a:endParaRPr lang="en-US" sz="1800" dirty="0">
              <a:latin typeface="Book Antiqua" panose="02040602050305030304" pitchFamily="18" charset="0"/>
            </a:endParaRPr>
          </a:p>
          <a:p>
            <a:pPr algn="just"/>
            <a:r>
              <a:rPr lang="en-US" dirty="0">
                <a:latin typeface="Book Antiqua" panose="02040602050305030304" pitchFamily="18" charset="0"/>
              </a:rPr>
              <a:t>After understanding the business transactions between the victim and the client, the fraudster use fictitious emails to induce the victim to make remittances to some local and overseas designated bank accounts.</a:t>
            </a:r>
            <a:endParaRPr lang="en-US" sz="2000" dirty="0">
              <a:latin typeface="Book Antiqua" panose="02040602050305030304" pitchFamily="18" charset="0"/>
            </a:endParaRPr>
          </a:p>
          <a:p>
            <a:pPr lvl="1"/>
            <a:r>
              <a:rPr lang="en-US" b="1" dirty="0">
                <a:latin typeface="Book Antiqua" panose="02040602050305030304" pitchFamily="18" charset="0"/>
              </a:rPr>
              <a:t>Email Scam (Personal Level)</a:t>
            </a:r>
            <a:r>
              <a:rPr lang="en-US" dirty="0">
                <a:latin typeface="Book Antiqua" panose="02040602050305030304" pitchFamily="18" charset="0"/>
              </a:rPr>
              <a:t/>
            </a:r>
            <a:br>
              <a:rPr lang="en-US" dirty="0">
                <a:latin typeface="Book Antiqua" panose="02040602050305030304" pitchFamily="18" charset="0"/>
              </a:rPr>
            </a:br>
            <a:endParaRPr lang="en-US" sz="1800" dirty="0">
              <a:latin typeface="Book Antiqua" panose="02040602050305030304" pitchFamily="18" charset="0"/>
            </a:endParaRPr>
          </a:p>
          <a:p>
            <a:pPr algn="just"/>
            <a:r>
              <a:rPr lang="en-US" dirty="0">
                <a:latin typeface="Book Antiqua" panose="02040602050305030304" pitchFamily="18" charset="0"/>
              </a:rPr>
              <a:t>After hacking into a personal email account, the fraudster sent out deceptive emails to the victim’s relatives and friends on the contact list.  The email defrauded that the sender had encountered an accident overseas and urgently needed money.  The victim was requested to remit money to the fraudster’s account as a matter of emergency.</a:t>
            </a:r>
            <a:endParaRPr lang="en-US" sz="2000" dirty="0">
              <a:latin typeface="Book Antiqua" panose="02040602050305030304" pitchFamily="18" charset="0"/>
            </a:endParaRPr>
          </a:p>
          <a:p>
            <a:pPr algn="just"/>
            <a:endParaRPr lang="en-US" dirty="0">
              <a:latin typeface="Book Antiqua" panose="02040602050305030304" pitchFamily="18" charset="0"/>
            </a:endParaRPr>
          </a:p>
        </p:txBody>
      </p:sp>
    </p:spTree>
    <p:extLst>
      <p:ext uri="{BB962C8B-B14F-4D97-AF65-F5344CB8AC3E}">
        <p14:creationId xmlns:p14="http://schemas.microsoft.com/office/powerpoint/2010/main" val="2496603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normAutofit/>
          </a:bodyPr>
          <a:lstStyle/>
          <a:p>
            <a:r>
              <a:rPr lang="en-US" sz="3600" b="1" dirty="0" smtClean="0">
                <a:latin typeface="Book Antiqua" panose="02040602050305030304" pitchFamily="18" charset="0"/>
              </a:rPr>
              <a:t>Computer </a:t>
            </a:r>
            <a:r>
              <a:rPr lang="en-US" sz="3600" b="1" dirty="0">
                <a:latin typeface="Book Antiqua" panose="02040602050305030304" pitchFamily="18" charset="0"/>
              </a:rPr>
              <a:t>intrusions or attacks</a:t>
            </a:r>
            <a:r>
              <a:rPr lang="en-US" sz="3600" b="1" dirty="0" smtClean="0">
                <a:latin typeface="Book Antiqua" panose="02040602050305030304" pitchFamily="18" charset="0"/>
              </a:rPr>
              <a:t>?</a:t>
            </a:r>
            <a:endParaRPr lang="en-US" sz="3600" dirty="0">
              <a:latin typeface="Book Antiqua" panose="02040602050305030304" pitchFamily="18" charset="0"/>
            </a:endParaRPr>
          </a:p>
        </p:txBody>
      </p:sp>
      <p:sp>
        <p:nvSpPr>
          <p:cNvPr id="3" name="Content Placeholder 2"/>
          <p:cNvSpPr>
            <a:spLocks noGrp="1"/>
          </p:cNvSpPr>
          <p:nvPr>
            <p:ph idx="1"/>
          </p:nvPr>
        </p:nvSpPr>
        <p:spPr>
          <a:xfrm>
            <a:off x="838200" y="1365161"/>
            <a:ext cx="10515600" cy="4811802"/>
          </a:xfrm>
        </p:spPr>
        <p:txBody>
          <a:bodyPr>
            <a:normAutofit/>
          </a:bodyPr>
          <a:lstStyle/>
          <a:p>
            <a:pPr algn="just"/>
            <a:r>
              <a:rPr lang="en-US" dirty="0">
                <a:latin typeface="Book Antiqua" panose="02040602050305030304" pitchFamily="18" charset="0"/>
              </a:rPr>
              <a:t>Computer intrusions occur when someone tries to gain access to any part of your computer system. Computer intruders or hackers typically use automated computer programs when they try to compromise a computer’s security. </a:t>
            </a:r>
            <a:endParaRPr lang="en-US" dirty="0" smtClean="0">
              <a:latin typeface="Book Antiqua" panose="02040602050305030304" pitchFamily="18" charset="0"/>
            </a:endParaRPr>
          </a:p>
          <a:p>
            <a:pPr algn="just"/>
            <a:r>
              <a:rPr lang="en-US" dirty="0" smtClean="0">
                <a:latin typeface="Book Antiqua" panose="02040602050305030304" pitchFamily="18" charset="0"/>
              </a:rPr>
              <a:t>There </a:t>
            </a:r>
            <a:r>
              <a:rPr lang="en-US" dirty="0">
                <a:latin typeface="Book Antiqua" panose="02040602050305030304" pitchFamily="18" charset="0"/>
              </a:rPr>
              <a:t>are several ways an intruder can try to gain access to your computer. They can:</a:t>
            </a:r>
          </a:p>
          <a:p>
            <a:pPr lvl="0" algn="just"/>
            <a:r>
              <a:rPr lang="en-US" dirty="0">
                <a:latin typeface="Book Antiqua" panose="02040602050305030304" pitchFamily="18" charset="0"/>
              </a:rPr>
              <a:t>Access your computer to view, change, or delete information on your computer.</a:t>
            </a:r>
          </a:p>
          <a:p>
            <a:pPr lvl="0" algn="just"/>
            <a:r>
              <a:rPr lang="en-US" dirty="0">
                <a:latin typeface="Book Antiqua" panose="02040602050305030304" pitchFamily="18" charset="0"/>
              </a:rPr>
              <a:t>Crash or slow down your computer.</a:t>
            </a:r>
          </a:p>
          <a:p>
            <a:pPr lvl="0" algn="just"/>
            <a:r>
              <a:rPr lang="en-US" dirty="0">
                <a:latin typeface="Book Antiqua" panose="02040602050305030304" pitchFamily="18" charset="0"/>
              </a:rPr>
              <a:t>Access your private data by examining the files on your system.</a:t>
            </a:r>
          </a:p>
          <a:p>
            <a:pPr lvl="0" algn="just"/>
            <a:r>
              <a:rPr lang="en-US" dirty="0">
                <a:latin typeface="Book Antiqua" panose="02040602050305030304" pitchFamily="18" charset="0"/>
              </a:rPr>
              <a:t>Use your computer to access other computers on the Internet.</a:t>
            </a:r>
          </a:p>
          <a:p>
            <a:endParaRPr lang="en-US" dirty="0"/>
          </a:p>
        </p:txBody>
      </p:sp>
    </p:spTree>
    <p:extLst>
      <p:ext uri="{BB962C8B-B14F-4D97-AF65-F5344CB8AC3E}">
        <p14:creationId xmlns:p14="http://schemas.microsoft.com/office/powerpoint/2010/main" val="226756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371" y="524934"/>
            <a:ext cx="9601196" cy="659922"/>
          </a:xfrm>
        </p:spPr>
        <p:txBody>
          <a:bodyPr/>
          <a:lstStyle/>
          <a:p>
            <a:r>
              <a:rPr lang="en-US" sz="3600" i="1" dirty="0" smtClean="0">
                <a:latin typeface="Book Antiqua" panose="02040602050305030304" pitchFamily="18" charset="0"/>
              </a:rPr>
              <a:t>Unauthorized access</a:t>
            </a:r>
            <a:endParaRPr lang="en-US" sz="3600" dirty="0">
              <a:latin typeface="Book Antiqua" panose="02040602050305030304" pitchFamily="18" charset="0"/>
            </a:endParaRPr>
          </a:p>
        </p:txBody>
      </p:sp>
      <p:pic>
        <p:nvPicPr>
          <p:cNvPr id="4" name="Content Placeholder 3" descr="Hacke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7713" y="1519707"/>
            <a:ext cx="8770512" cy="4842456"/>
          </a:xfrm>
          <a:prstGeom prst="rect">
            <a:avLst/>
          </a:prstGeom>
          <a:noFill/>
          <a:ln>
            <a:noFill/>
          </a:ln>
        </p:spPr>
      </p:pic>
    </p:spTree>
    <p:extLst>
      <p:ext uri="{BB962C8B-B14F-4D97-AF65-F5344CB8AC3E}">
        <p14:creationId xmlns:p14="http://schemas.microsoft.com/office/powerpoint/2010/main" val="199947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Book Antiqua" panose="02040602050305030304" pitchFamily="18" charset="0"/>
              </a:rPr>
              <a:t>Unauthorized access</a:t>
            </a:r>
            <a:r>
              <a:rPr lang="en-US" i="1" dirty="0"/>
              <a:t> </a:t>
            </a:r>
            <a:endParaRPr lang="en-US" dirty="0"/>
          </a:p>
        </p:txBody>
      </p:sp>
      <p:sp>
        <p:nvSpPr>
          <p:cNvPr id="3" name="Content Placeholder 2"/>
          <p:cNvSpPr>
            <a:spLocks noGrp="1"/>
          </p:cNvSpPr>
          <p:nvPr>
            <p:ph idx="1"/>
          </p:nvPr>
        </p:nvSpPr>
        <p:spPr>
          <a:xfrm>
            <a:off x="838200" y="1506828"/>
            <a:ext cx="10515600" cy="4670135"/>
          </a:xfrm>
        </p:spPr>
        <p:txBody>
          <a:bodyPr>
            <a:normAutofit/>
          </a:bodyPr>
          <a:lstStyle/>
          <a:p>
            <a:pPr algn="just"/>
            <a:r>
              <a:rPr lang="en-US" dirty="0">
                <a:latin typeface="Book Antiqua" panose="02040602050305030304" pitchFamily="18" charset="0"/>
              </a:rPr>
              <a:t>Unauthorized access means trespassing into a computer without consent, and retrieving data, storing data, communicating </a:t>
            </a:r>
            <a:r>
              <a:rPr lang="en-US" dirty="0" smtClean="0">
                <a:latin typeface="Book Antiqua" panose="02040602050305030304" pitchFamily="18" charset="0"/>
              </a:rPr>
              <a:t>with, intercepting</a:t>
            </a:r>
            <a:r>
              <a:rPr lang="en-US" dirty="0">
                <a:latin typeface="Book Antiqua" panose="02040602050305030304" pitchFamily="18" charset="0"/>
              </a:rPr>
              <a:t>, or changing data or software</a:t>
            </a:r>
            <a:r>
              <a:rPr lang="en-US" dirty="0" smtClean="0">
                <a:latin typeface="Book Antiqua" panose="02040602050305030304" pitchFamily="18" charset="0"/>
              </a:rPr>
              <a:t>.</a:t>
            </a:r>
          </a:p>
          <a:p>
            <a:pPr lvl="0" algn="just"/>
            <a:r>
              <a:rPr lang="en-US" b="1" dirty="0">
                <a:latin typeface="Book Antiqua" panose="02040602050305030304" pitchFamily="18" charset="0"/>
              </a:rPr>
              <a:t>Unauthorized access</a:t>
            </a:r>
            <a:r>
              <a:rPr lang="en-US" dirty="0">
                <a:latin typeface="Book Antiqua" panose="02040602050305030304" pitchFamily="18" charset="0"/>
              </a:rPr>
              <a:t> is when someone gains access to a website, program, server, service, or other system using someone else's account or other methods. </a:t>
            </a:r>
            <a:endParaRPr lang="en-US" dirty="0" smtClean="0">
              <a:latin typeface="Book Antiqua" panose="02040602050305030304" pitchFamily="18" charset="0"/>
            </a:endParaRPr>
          </a:p>
          <a:p>
            <a:pPr lvl="0" algn="just"/>
            <a:r>
              <a:rPr lang="en-US" dirty="0" smtClean="0">
                <a:latin typeface="Book Antiqua" panose="02040602050305030304" pitchFamily="18" charset="0"/>
              </a:rPr>
              <a:t>For </a:t>
            </a:r>
            <a:r>
              <a:rPr lang="en-US" dirty="0">
                <a:latin typeface="Book Antiqua" panose="02040602050305030304" pitchFamily="18" charset="0"/>
              </a:rPr>
              <a:t>example, if someone kept guessing a </a:t>
            </a:r>
            <a:r>
              <a:rPr lang="en-US" dirty="0">
                <a:latin typeface="Book Antiqua" panose="02040602050305030304" pitchFamily="18" charset="0"/>
                <a:hlinkClick r:id="rId2"/>
              </a:rPr>
              <a:t>password</a:t>
            </a:r>
            <a:r>
              <a:rPr lang="en-US" dirty="0">
                <a:latin typeface="Book Antiqua" panose="02040602050305030304" pitchFamily="18" charset="0"/>
              </a:rPr>
              <a:t> or </a:t>
            </a:r>
            <a:r>
              <a:rPr lang="en-US" dirty="0">
                <a:latin typeface="Book Antiqua" panose="02040602050305030304" pitchFamily="18" charset="0"/>
                <a:hlinkClick r:id="rId3"/>
              </a:rPr>
              <a:t>username</a:t>
            </a:r>
            <a:r>
              <a:rPr lang="en-US" dirty="0">
                <a:latin typeface="Book Antiqua" panose="02040602050305030304" pitchFamily="18" charset="0"/>
              </a:rPr>
              <a:t> for an account that was not theirs until they gained access, it is considered unauthorized access</a:t>
            </a:r>
            <a:r>
              <a:rPr lang="en-US" dirty="0" smtClean="0">
                <a:latin typeface="Book Antiqua" panose="02040602050305030304" pitchFamily="18" charset="0"/>
              </a:rPr>
              <a:t>.</a:t>
            </a:r>
          </a:p>
          <a:p>
            <a:pPr algn="just"/>
            <a:r>
              <a:rPr lang="en-US" dirty="0">
                <a:latin typeface="Book Antiqua" panose="02040602050305030304" pitchFamily="18" charset="0"/>
              </a:rPr>
              <a:t>Under the </a:t>
            </a:r>
            <a:r>
              <a:rPr lang="en-US" dirty="0" smtClean="0">
                <a:latin typeface="Book Antiqua" panose="02040602050305030304" pitchFamily="18" charset="0"/>
              </a:rPr>
              <a:t>IT act, </a:t>
            </a:r>
            <a:r>
              <a:rPr lang="en-US" dirty="0">
                <a:latin typeface="Book Antiqua" panose="02040602050305030304" pitchFamily="18" charset="0"/>
              </a:rPr>
              <a:t>it is a crime to knowingly and without permission:</a:t>
            </a:r>
          </a:p>
          <a:p>
            <a:pPr lvl="0" algn="just"/>
            <a:r>
              <a:rPr lang="en-US" dirty="0" smtClean="0">
                <a:latin typeface="Book Antiqua" panose="02040602050305030304" pitchFamily="18" charset="0"/>
              </a:rPr>
              <a:t>Alter</a:t>
            </a:r>
            <a:r>
              <a:rPr lang="en-US" dirty="0">
                <a:latin typeface="Book Antiqua" panose="02040602050305030304" pitchFamily="18" charset="0"/>
              </a:rPr>
              <a:t>, damage, delete, destroy or otherwise use any data , computer system or network in order to defraud, extort or wrongfully control or obtain money, property or data.</a:t>
            </a:r>
          </a:p>
          <a:p>
            <a:pPr lvl="0" algn="just"/>
            <a:r>
              <a:rPr lang="en-US" dirty="0" smtClean="0">
                <a:latin typeface="Book Antiqua" panose="02040602050305030304" pitchFamily="18" charset="0"/>
              </a:rPr>
              <a:t>Take </a:t>
            </a:r>
            <a:r>
              <a:rPr lang="en-US" dirty="0">
                <a:latin typeface="Book Antiqua" panose="02040602050305030304" pitchFamily="18" charset="0"/>
              </a:rPr>
              <a:t>copies, or make use of data or documentation.</a:t>
            </a:r>
          </a:p>
          <a:p>
            <a:endParaRPr lang="en-US" dirty="0"/>
          </a:p>
        </p:txBody>
      </p:sp>
    </p:spTree>
    <p:extLst>
      <p:ext uri="{BB962C8B-B14F-4D97-AF65-F5344CB8AC3E}">
        <p14:creationId xmlns:p14="http://schemas.microsoft.com/office/powerpoint/2010/main" val="71695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lstStyle/>
          <a:p>
            <a:pPr algn="r"/>
            <a:r>
              <a:rPr lang="en-US" dirty="0" err="1" smtClean="0"/>
              <a:t>Cont</a:t>
            </a:r>
            <a:r>
              <a:rPr lang="en-US" dirty="0" smtClean="0"/>
              <a:t>….</a:t>
            </a:r>
            <a:endParaRPr lang="en-US" dirty="0"/>
          </a:p>
        </p:txBody>
      </p:sp>
      <p:sp>
        <p:nvSpPr>
          <p:cNvPr id="3" name="Content Placeholder 2"/>
          <p:cNvSpPr>
            <a:spLocks noGrp="1"/>
          </p:cNvSpPr>
          <p:nvPr>
            <p:ph idx="1"/>
          </p:nvPr>
        </p:nvSpPr>
        <p:spPr>
          <a:xfrm>
            <a:off x="838200" y="1442434"/>
            <a:ext cx="10515600" cy="4734529"/>
          </a:xfrm>
        </p:spPr>
        <p:txBody>
          <a:bodyPr>
            <a:normAutofit/>
          </a:bodyPr>
          <a:lstStyle/>
          <a:p>
            <a:pPr lvl="0" algn="just"/>
            <a:r>
              <a:rPr lang="en-US" dirty="0" smtClean="0">
                <a:latin typeface="Book Antiqua" panose="02040602050305030304" pitchFamily="18" charset="0"/>
              </a:rPr>
              <a:t>use or cause to be used computer services.</a:t>
            </a:r>
          </a:p>
          <a:p>
            <a:pPr lvl="0" algn="just"/>
            <a:r>
              <a:rPr lang="en-US" dirty="0" smtClean="0">
                <a:latin typeface="Book Antiqua" panose="02040602050305030304" pitchFamily="18" charset="0"/>
              </a:rPr>
              <a:t>disrupt or causes to disrupt of computer services or causes the denial of services to an authorized user.</a:t>
            </a:r>
          </a:p>
          <a:p>
            <a:pPr lvl="0" algn="just"/>
            <a:r>
              <a:rPr lang="en-US" dirty="0" smtClean="0">
                <a:latin typeface="Book Antiqua" panose="02040602050305030304" pitchFamily="18" charset="0"/>
              </a:rPr>
              <a:t>provide or assists in providing a means of accessing a computer, computer system or computer network.</a:t>
            </a:r>
          </a:p>
          <a:p>
            <a:pPr lvl="0" algn="just"/>
            <a:r>
              <a:rPr lang="en-US" dirty="0" smtClean="0">
                <a:latin typeface="Book Antiqua" panose="02040602050305030304" pitchFamily="18" charset="0"/>
              </a:rPr>
              <a:t>introduce any computer contaminant (such as a virus).</a:t>
            </a:r>
          </a:p>
          <a:p>
            <a:pPr lvl="0" algn="just"/>
            <a:r>
              <a:rPr lang="en-US" dirty="0" smtClean="0">
                <a:latin typeface="Book Antiqua" panose="02040602050305030304" pitchFamily="18" charset="0"/>
              </a:rPr>
              <a:t>use the Internet domain name or profile of another individual, corporation, or entity in connection to send electronic mail messages or posts that damages or causes damage to a computer, data, or network.</a:t>
            </a:r>
          </a:p>
          <a:p>
            <a:endParaRPr lang="en-US" dirty="0"/>
          </a:p>
        </p:txBody>
      </p:sp>
    </p:spTree>
    <p:extLst>
      <p:ext uri="{BB962C8B-B14F-4D97-AF65-F5344CB8AC3E}">
        <p14:creationId xmlns:p14="http://schemas.microsoft.com/office/powerpoint/2010/main" val="145068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411" y="991673"/>
            <a:ext cx="10515600" cy="5318975"/>
          </a:xfrm>
        </p:spPr>
        <p:txBody>
          <a:bodyPr>
            <a:normAutofit/>
          </a:bodyPr>
          <a:lstStyle/>
          <a:p>
            <a:pPr algn="just"/>
            <a:r>
              <a:rPr lang="en-US" dirty="0" smtClean="0">
                <a:latin typeface="Book Antiqua" panose="02040602050305030304" pitchFamily="18" charset="0"/>
              </a:rPr>
              <a:t>The </a:t>
            </a:r>
            <a:r>
              <a:rPr lang="en-US" dirty="0">
                <a:latin typeface="Book Antiqua" panose="02040602050305030304" pitchFamily="18" charset="0"/>
              </a:rPr>
              <a:t>Anti-Phishing Act, include specific laws aimed at using email or web pages to steal personal information. </a:t>
            </a:r>
            <a:endParaRPr lang="en-US" dirty="0" smtClean="0">
              <a:latin typeface="Book Antiqua" panose="02040602050305030304" pitchFamily="18" charset="0"/>
            </a:endParaRPr>
          </a:p>
          <a:p>
            <a:pPr algn="just"/>
            <a:r>
              <a:rPr lang="en-US" i="1" dirty="0" smtClean="0">
                <a:latin typeface="Book Antiqua" panose="02040602050305030304" pitchFamily="18" charset="0"/>
              </a:rPr>
              <a:t>Personal </a:t>
            </a:r>
            <a:r>
              <a:rPr lang="en-US" i="1" dirty="0">
                <a:latin typeface="Book Antiqua" panose="02040602050305030304" pitchFamily="18" charset="0"/>
              </a:rPr>
              <a:t>information</a:t>
            </a:r>
            <a:r>
              <a:rPr lang="en-US" dirty="0">
                <a:latin typeface="Book Antiqua" panose="02040602050305030304" pitchFamily="18" charset="0"/>
              </a:rPr>
              <a:t> is defined as:</a:t>
            </a:r>
          </a:p>
          <a:p>
            <a:pPr lvl="1" algn="just"/>
            <a:r>
              <a:rPr lang="en-US" dirty="0">
                <a:latin typeface="Book Antiqua" panose="02040602050305030304" pitchFamily="18" charset="0"/>
              </a:rPr>
              <a:t>Social security number.</a:t>
            </a:r>
          </a:p>
          <a:p>
            <a:pPr lvl="1" algn="just"/>
            <a:r>
              <a:rPr lang="en-US" dirty="0">
                <a:latin typeface="Book Antiqua" panose="02040602050305030304" pitchFamily="18" charset="0"/>
              </a:rPr>
              <a:t>Driver’s license number.</a:t>
            </a:r>
          </a:p>
          <a:p>
            <a:pPr lvl="1" algn="just"/>
            <a:r>
              <a:rPr lang="en-US" dirty="0">
                <a:latin typeface="Book Antiqua" panose="02040602050305030304" pitchFamily="18" charset="0"/>
              </a:rPr>
              <a:t>Bank account number.</a:t>
            </a:r>
          </a:p>
          <a:p>
            <a:pPr lvl="1" algn="just"/>
            <a:r>
              <a:rPr lang="en-US" dirty="0">
                <a:latin typeface="Book Antiqua" panose="02040602050305030304" pitchFamily="18" charset="0"/>
              </a:rPr>
              <a:t>Credit card or debit card number.</a:t>
            </a:r>
          </a:p>
          <a:p>
            <a:pPr lvl="1" algn="just"/>
            <a:r>
              <a:rPr lang="en-US" dirty="0">
                <a:latin typeface="Book Antiqua" panose="02040602050305030304" pitchFamily="18" charset="0"/>
              </a:rPr>
              <a:t>Personal identification number (PIN).</a:t>
            </a:r>
          </a:p>
          <a:p>
            <a:pPr lvl="1" algn="just"/>
            <a:r>
              <a:rPr lang="en-US" dirty="0">
                <a:latin typeface="Book Antiqua" panose="02040602050305030304" pitchFamily="18" charset="0"/>
              </a:rPr>
              <a:t>Automated or electronic signature.</a:t>
            </a:r>
          </a:p>
          <a:p>
            <a:pPr lvl="1" algn="just"/>
            <a:r>
              <a:rPr lang="en-US" dirty="0">
                <a:latin typeface="Book Antiqua" panose="02040602050305030304" pitchFamily="18" charset="0"/>
              </a:rPr>
              <a:t>Unique biometric data.</a:t>
            </a:r>
          </a:p>
          <a:p>
            <a:pPr lvl="1" algn="just"/>
            <a:r>
              <a:rPr lang="en-US" dirty="0">
                <a:latin typeface="Book Antiqua" panose="02040602050305030304" pitchFamily="18" charset="0"/>
              </a:rPr>
              <a:t>Account password.</a:t>
            </a:r>
          </a:p>
          <a:p>
            <a:pPr lvl="1" algn="just"/>
            <a:r>
              <a:rPr lang="en-US" dirty="0">
                <a:latin typeface="Book Antiqua" panose="02040602050305030304" pitchFamily="18" charset="0"/>
              </a:rPr>
              <a:t>Any other piece of information that can be used to access an individual’s financial accounts or to obtain goods or services.</a:t>
            </a:r>
          </a:p>
          <a:p>
            <a:endParaRPr lang="en-US" dirty="0"/>
          </a:p>
        </p:txBody>
      </p:sp>
    </p:spTree>
    <p:extLst>
      <p:ext uri="{BB962C8B-B14F-4D97-AF65-F5344CB8AC3E}">
        <p14:creationId xmlns:p14="http://schemas.microsoft.com/office/powerpoint/2010/main" val="1135561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44" y="489398"/>
            <a:ext cx="11010363" cy="669702"/>
          </a:xfrm>
        </p:spPr>
        <p:txBody>
          <a:bodyPr>
            <a:normAutofit/>
          </a:bodyPr>
          <a:lstStyle/>
          <a:p>
            <a:pPr algn="ctr"/>
            <a:r>
              <a:rPr lang="en-US" sz="3600" b="1" dirty="0">
                <a:latin typeface="Book Antiqua" panose="02040602050305030304" pitchFamily="18" charset="0"/>
              </a:rPr>
              <a:t>How to prevent unauthorized computer </a:t>
            </a:r>
            <a:r>
              <a:rPr lang="en-US" sz="3600" b="1" dirty="0" smtClean="0">
                <a:latin typeface="Book Antiqua" panose="02040602050305030304" pitchFamily="18" charset="0"/>
              </a:rPr>
              <a:t>access</a:t>
            </a:r>
            <a:endParaRPr lang="en-US" sz="3600" dirty="0">
              <a:latin typeface="Book Antiqua" panose="02040602050305030304" pitchFamily="18" charset="0"/>
            </a:endParaRPr>
          </a:p>
        </p:txBody>
      </p:sp>
      <p:sp>
        <p:nvSpPr>
          <p:cNvPr id="3" name="Content Placeholder 2"/>
          <p:cNvSpPr>
            <a:spLocks noGrp="1"/>
          </p:cNvSpPr>
          <p:nvPr>
            <p:ph idx="1"/>
          </p:nvPr>
        </p:nvSpPr>
        <p:spPr>
          <a:xfrm>
            <a:off x="838200" y="1365160"/>
            <a:ext cx="10515600" cy="5087155"/>
          </a:xfrm>
        </p:spPr>
        <p:txBody>
          <a:bodyPr>
            <a:normAutofit fontScale="92500" lnSpcReduction="10000"/>
          </a:bodyPr>
          <a:lstStyle/>
          <a:p>
            <a:pPr algn="just"/>
            <a:r>
              <a:rPr lang="en-US" b="1" dirty="0">
                <a:latin typeface="Book Antiqua" panose="02040602050305030304" pitchFamily="18" charset="0"/>
              </a:rPr>
              <a:t>Passwords</a:t>
            </a:r>
          </a:p>
          <a:p>
            <a:pPr algn="just"/>
            <a:r>
              <a:rPr lang="en-US" dirty="0">
                <a:latin typeface="Book Antiqua" panose="02040602050305030304" pitchFamily="18" charset="0"/>
              </a:rPr>
              <a:t>Make sure a password is set for your computer's </a:t>
            </a:r>
            <a:r>
              <a:rPr lang="en-US" dirty="0">
                <a:latin typeface="Book Antiqua" panose="02040602050305030304" pitchFamily="18" charset="0"/>
                <a:hlinkClick r:id="rId2"/>
              </a:rPr>
              <a:t>operating system</a:t>
            </a:r>
            <a:r>
              <a:rPr lang="en-US" dirty="0">
                <a:latin typeface="Book Antiqua" panose="02040602050305030304" pitchFamily="18" charset="0"/>
              </a:rPr>
              <a:t>. The best way to keep someone out of your accounts and personal information is to not let them on your machine in the first place. You can always create additional accounts for guests. </a:t>
            </a:r>
          </a:p>
          <a:p>
            <a:pPr algn="just"/>
            <a:r>
              <a:rPr lang="en-US" b="1" dirty="0">
                <a:latin typeface="Book Antiqua" panose="02040602050305030304" pitchFamily="18" charset="0"/>
              </a:rPr>
              <a:t>Helpful password tips</a:t>
            </a:r>
          </a:p>
          <a:p>
            <a:pPr lvl="0" algn="just"/>
            <a:r>
              <a:rPr lang="en-US" dirty="0">
                <a:latin typeface="Book Antiqua" panose="02040602050305030304" pitchFamily="18" charset="0"/>
              </a:rPr>
              <a:t>Never keep a default password. Passwords such as "password," "root," "admin," or no password at all allow easy access to your computer or Internet accounts.</a:t>
            </a:r>
          </a:p>
          <a:p>
            <a:pPr lvl="0" algn="just"/>
            <a:r>
              <a:rPr lang="en-US" dirty="0">
                <a:latin typeface="Book Antiqua" panose="02040602050305030304" pitchFamily="18" charset="0"/>
              </a:rPr>
              <a:t>Change passwords often. We recommend at least once every few months.</a:t>
            </a:r>
          </a:p>
          <a:p>
            <a:pPr lvl="0" algn="just"/>
            <a:r>
              <a:rPr lang="en-US" dirty="0">
                <a:latin typeface="Book Antiqua" panose="02040602050305030304" pitchFamily="18" charset="0"/>
              </a:rPr>
              <a:t>Create a BIOS password.</a:t>
            </a:r>
          </a:p>
          <a:p>
            <a:pPr lvl="0" algn="just"/>
            <a:r>
              <a:rPr lang="en-US" dirty="0">
                <a:latin typeface="Book Antiqua" panose="02040602050305030304" pitchFamily="18" charset="0"/>
              </a:rPr>
              <a:t>When creating a password, add numbers or other characters to the password to make it more difficult to guess; </a:t>
            </a:r>
            <a:endParaRPr lang="en-US" dirty="0" smtClean="0">
              <a:latin typeface="Book Antiqua" panose="02040602050305030304" pitchFamily="18" charset="0"/>
            </a:endParaRPr>
          </a:p>
          <a:p>
            <a:pPr lvl="0" algn="just"/>
            <a:r>
              <a:rPr lang="en-US" dirty="0" smtClean="0">
                <a:latin typeface="Book Antiqua" panose="02040602050305030304" pitchFamily="18" charset="0"/>
              </a:rPr>
              <a:t>for </a:t>
            </a:r>
            <a:r>
              <a:rPr lang="en-US" dirty="0">
                <a:latin typeface="Book Antiqua" panose="02040602050305030304" pitchFamily="18" charset="0"/>
              </a:rPr>
              <a:t>example, </a:t>
            </a:r>
            <a:r>
              <a:rPr lang="en-US" dirty="0" err="1">
                <a:latin typeface="Book Antiqua" panose="02040602050305030304" pitchFamily="18" charset="0"/>
              </a:rPr>
              <a:t>1mypassword23</a:t>
            </a:r>
            <a:r>
              <a:rPr lang="en-US" dirty="0">
                <a:latin typeface="Book Antiqua" panose="02040602050305030304" pitchFamily="18" charset="0"/>
              </a:rPr>
              <a:t>!.</a:t>
            </a:r>
          </a:p>
          <a:p>
            <a:pPr lvl="0" algn="just"/>
            <a:r>
              <a:rPr lang="en-US" dirty="0">
                <a:latin typeface="Book Antiqua" panose="02040602050305030304" pitchFamily="18" charset="0"/>
              </a:rPr>
              <a:t>Do not use sticky notes around your computer to write down passwords. Instead, use a password manager.</a:t>
            </a:r>
          </a:p>
          <a:p>
            <a:endParaRPr lang="en-US" dirty="0"/>
          </a:p>
        </p:txBody>
      </p:sp>
    </p:spTree>
    <p:extLst>
      <p:ext uri="{BB962C8B-B14F-4D97-AF65-F5344CB8AC3E}">
        <p14:creationId xmlns:p14="http://schemas.microsoft.com/office/powerpoint/2010/main" val="1622949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730"/>
            <a:ext cx="10515600" cy="595984"/>
          </a:xfrm>
        </p:spPr>
        <p:txBody>
          <a:bodyPr>
            <a:normAutofit fontScale="90000"/>
          </a:bodyPr>
          <a:lstStyle/>
          <a:p>
            <a:r>
              <a:rPr lang="en-US" sz="3600" b="1" dirty="0">
                <a:latin typeface="Book Antiqua" panose="02040602050305030304" pitchFamily="18" charset="0"/>
              </a:rPr>
              <a:t>Get a hardware or software </a:t>
            </a:r>
            <a:r>
              <a:rPr lang="en-US" sz="3600" b="1" dirty="0" smtClean="0">
                <a:latin typeface="Book Antiqua" panose="02040602050305030304" pitchFamily="18" charset="0"/>
              </a:rPr>
              <a:t>firewall</a:t>
            </a:r>
            <a:endParaRPr lang="en-US" sz="3600" dirty="0">
              <a:latin typeface="Book Antiqua" panose="02040602050305030304" pitchFamily="18" charset="0"/>
            </a:endParaRPr>
          </a:p>
        </p:txBody>
      </p:sp>
      <p:sp>
        <p:nvSpPr>
          <p:cNvPr id="3" name="Content Placeholder 2"/>
          <p:cNvSpPr>
            <a:spLocks noGrp="1"/>
          </p:cNvSpPr>
          <p:nvPr>
            <p:ph idx="1"/>
          </p:nvPr>
        </p:nvSpPr>
        <p:spPr>
          <a:xfrm>
            <a:off x="838200" y="1072502"/>
            <a:ext cx="10515600" cy="5469965"/>
          </a:xfrm>
        </p:spPr>
        <p:txBody>
          <a:bodyPr>
            <a:normAutofit/>
          </a:bodyPr>
          <a:lstStyle/>
          <a:p>
            <a:pPr algn="just"/>
            <a:r>
              <a:rPr lang="en-US" dirty="0">
                <a:latin typeface="Book Antiqua" panose="02040602050305030304" pitchFamily="18" charset="0"/>
              </a:rPr>
              <a:t>We highly recommend all computer users have a </a:t>
            </a:r>
            <a:r>
              <a:rPr lang="en-US" dirty="0">
                <a:latin typeface="Book Antiqua" panose="02040602050305030304" pitchFamily="18" charset="0"/>
                <a:hlinkClick r:id="rId2"/>
              </a:rPr>
              <a:t>firewall</a:t>
            </a:r>
            <a:r>
              <a:rPr lang="en-US" dirty="0">
                <a:latin typeface="Book Antiqua" panose="02040602050305030304" pitchFamily="18" charset="0"/>
              </a:rPr>
              <a:t> solution. There are two ways a firewall can protect your computer and </a:t>
            </a:r>
            <a:r>
              <a:rPr lang="en-US" dirty="0">
                <a:latin typeface="Book Antiqua" panose="02040602050305030304" pitchFamily="18" charset="0"/>
                <a:hlinkClick r:id="rId3"/>
              </a:rPr>
              <a:t>network</a:t>
            </a:r>
            <a:r>
              <a:rPr lang="en-US" dirty="0" smtClean="0">
                <a:latin typeface="Book Antiqua" panose="02040602050305030304" pitchFamily="18" charset="0"/>
              </a:rPr>
              <a:t>.</a:t>
            </a:r>
          </a:p>
          <a:p>
            <a:pPr lvl="0" algn="just"/>
            <a:r>
              <a:rPr lang="en-US" b="1" dirty="0">
                <a:latin typeface="Book Antiqua" panose="02040602050305030304" pitchFamily="18" charset="0"/>
              </a:rPr>
              <a:t>Hardware firewall</a:t>
            </a:r>
            <a:r>
              <a:rPr lang="en-US" dirty="0">
                <a:latin typeface="Book Antiqua" panose="02040602050305030304" pitchFamily="18" charset="0"/>
              </a:rPr>
              <a:t> - A hardware firewall is a physical device that connects to your network. Often, many users who have a home network can use their </a:t>
            </a:r>
            <a:r>
              <a:rPr lang="en-US" u="sng" dirty="0">
                <a:latin typeface="Book Antiqua" panose="02040602050305030304" pitchFamily="18" charset="0"/>
                <a:hlinkClick r:id="rId4"/>
              </a:rPr>
              <a:t>network router</a:t>
            </a:r>
            <a:r>
              <a:rPr lang="en-US" dirty="0">
                <a:latin typeface="Book Antiqua" panose="02040602050305030304" pitchFamily="18" charset="0"/>
              </a:rPr>
              <a:t> as a firewall solution. </a:t>
            </a:r>
            <a:endParaRPr lang="en-US" dirty="0" smtClean="0">
              <a:latin typeface="Book Antiqua" panose="02040602050305030304" pitchFamily="18" charset="0"/>
            </a:endParaRPr>
          </a:p>
          <a:p>
            <a:pPr lvl="0" algn="just"/>
            <a:r>
              <a:rPr lang="en-US" b="1" dirty="0" smtClean="0">
                <a:latin typeface="Book Antiqua" panose="02040602050305030304" pitchFamily="18" charset="0"/>
              </a:rPr>
              <a:t>Software </a:t>
            </a:r>
            <a:r>
              <a:rPr lang="en-US" b="1" dirty="0">
                <a:latin typeface="Book Antiqua" panose="02040602050305030304" pitchFamily="18" charset="0"/>
              </a:rPr>
              <a:t>firewall</a:t>
            </a:r>
            <a:r>
              <a:rPr lang="en-US" dirty="0">
                <a:latin typeface="Book Antiqua" panose="02040602050305030304" pitchFamily="18" charset="0"/>
              </a:rPr>
              <a:t> - A software firewall is a software program you install on your computer to helps protect it from unauthorized incoming and outgoing data. A software firewall will protect only the computer on which it has been installed. Additionally, many antivirus scanners include a software firewall. </a:t>
            </a:r>
          </a:p>
          <a:p>
            <a:pPr algn="just"/>
            <a:r>
              <a:rPr lang="en-US" b="1" dirty="0">
                <a:latin typeface="Book Antiqua" panose="02040602050305030304" pitchFamily="18" charset="0"/>
              </a:rPr>
              <a:t>Microsoft Windows firewall</a:t>
            </a:r>
          </a:p>
          <a:p>
            <a:pPr algn="just"/>
            <a:r>
              <a:rPr lang="en-US" dirty="0">
                <a:latin typeface="Book Antiqua" panose="02040602050305030304" pitchFamily="18" charset="0"/>
              </a:rPr>
              <a:t>If you are running any version of </a:t>
            </a:r>
            <a:r>
              <a:rPr lang="en-US" u="sng" dirty="0">
                <a:latin typeface="Book Antiqua" panose="02040602050305030304" pitchFamily="18" charset="0"/>
                <a:hlinkClick r:id="rId5"/>
              </a:rPr>
              <a:t>Microsoft Windows</a:t>
            </a:r>
            <a:r>
              <a:rPr lang="en-US" dirty="0">
                <a:latin typeface="Book Antiqua" panose="02040602050305030304" pitchFamily="18" charset="0"/>
              </a:rPr>
              <a:t> after XP, there is a firewall built into your operating system.</a:t>
            </a:r>
          </a:p>
          <a:p>
            <a:endParaRPr lang="en-US" dirty="0"/>
          </a:p>
        </p:txBody>
      </p:sp>
    </p:spTree>
    <p:extLst>
      <p:ext uri="{BB962C8B-B14F-4D97-AF65-F5344CB8AC3E}">
        <p14:creationId xmlns:p14="http://schemas.microsoft.com/office/powerpoint/2010/main" val="208813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787" y="618186"/>
            <a:ext cx="11216426" cy="837126"/>
          </a:xfrm>
        </p:spPr>
        <p:txBody>
          <a:bodyPr>
            <a:noAutofit/>
          </a:bodyPr>
          <a:lstStyle/>
          <a:p>
            <a:r>
              <a:rPr lang="en-US" sz="3600" b="1" dirty="0">
                <a:latin typeface="Book Antiqua" panose="02040602050305030304" pitchFamily="18" charset="0"/>
              </a:rPr>
              <a:t>Operating system and software patches and </a:t>
            </a:r>
            <a:r>
              <a:rPr lang="en-US" sz="3600" b="1" dirty="0" smtClean="0">
                <a:latin typeface="Book Antiqua" panose="02040602050305030304" pitchFamily="18" charset="0"/>
              </a:rPr>
              <a:t>updates</a:t>
            </a:r>
            <a:endParaRPr lang="en-US" sz="3600" dirty="0">
              <a:latin typeface="Book Antiqua" panose="02040602050305030304" pitchFamily="18" charset="0"/>
            </a:endParaRPr>
          </a:p>
        </p:txBody>
      </p:sp>
      <p:sp>
        <p:nvSpPr>
          <p:cNvPr id="3" name="Content Placeholder 2"/>
          <p:cNvSpPr>
            <a:spLocks noGrp="1"/>
          </p:cNvSpPr>
          <p:nvPr>
            <p:ph idx="1"/>
          </p:nvPr>
        </p:nvSpPr>
        <p:spPr>
          <a:xfrm>
            <a:off x="838200" y="1609859"/>
            <a:ext cx="10515600" cy="4567104"/>
          </a:xfrm>
        </p:spPr>
        <p:txBody>
          <a:bodyPr>
            <a:normAutofit/>
          </a:bodyPr>
          <a:lstStyle/>
          <a:p>
            <a:pPr algn="just"/>
            <a:r>
              <a:rPr lang="en-US" dirty="0">
                <a:latin typeface="Book Antiqua" panose="02040602050305030304" pitchFamily="18" charset="0"/>
              </a:rPr>
              <a:t>There is no such thing as perfect </a:t>
            </a:r>
            <a:r>
              <a:rPr lang="en-US" dirty="0">
                <a:latin typeface="Book Antiqua" panose="02040602050305030304" pitchFamily="18" charset="0"/>
                <a:hlinkClick r:id="rId2"/>
              </a:rPr>
              <a:t>software</a:t>
            </a:r>
            <a:r>
              <a:rPr lang="en-US" dirty="0">
                <a:latin typeface="Book Antiqua" panose="02040602050305030304" pitchFamily="18" charset="0"/>
              </a:rPr>
              <a:t>. </a:t>
            </a:r>
            <a:endParaRPr lang="en-US" dirty="0" smtClean="0">
              <a:latin typeface="Book Antiqua" panose="02040602050305030304" pitchFamily="18" charset="0"/>
            </a:endParaRPr>
          </a:p>
          <a:p>
            <a:pPr algn="just"/>
            <a:r>
              <a:rPr lang="en-US" dirty="0" smtClean="0">
                <a:latin typeface="Book Antiqua" panose="02040602050305030304" pitchFamily="18" charset="0"/>
              </a:rPr>
              <a:t>Programs </a:t>
            </a:r>
            <a:r>
              <a:rPr lang="en-US" dirty="0">
                <a:latin typeface="Book Antiqua" panose="02040602050305030304" pitchFamily="18" charset="0"/>
              </a:rPr>
              <a:t>often have compatibility issues or vulnerabilities that compromise your computer's security. </a:t>
            </a:r>
            <a:endParaRPr lang="en-US" dirty="0" smtClean="0">
              <a:latin typeface="Book Antiqua" panose="02040602050305030304" pitchFamily="18" charset="0"/>
            </a:endParaRPr>
          </a:p>
          <a:p>
            <a:pPr algn="just"/>
            <a:r>
              <a:rPr lang="en-US" dirty="0" smtClean="0">
                <a:latin typeface="Book Antiqua" panose="02040602050305030304" pitchFamily="18" charset="0"/>
              </a:rPr>
              <a:t>Software</a:t>
            </a:r>
            <a:r>
              <a:rPr lang="en-US" dirty="0">
                <a:latin typeface="Book Antiqua" panose="02040602050305030304" pitchFamily="18" charset="0"/>
              </a:rPr>
              <a:t> </a:t>
            </a:r>
            <a:r>
              <a:rPr lang="en-US" dirty="0">
                <a:latin typeface="Book Antiqua" panose="02040602050305030304" pitchFamily="18" charset="0"/>
                <a:hlinkClick r:id="rId3"/>
              </a:rPr>
              <a:t>patches</a:t>
            </a:r>
            <a:r>
              <a:rPr lang="en-US" dirty="0">
                <a:latin typeface="Book Antiqua" panose="02040602050305030304" pitchFamily="18" charset="0"/>
              </a:rPr>
              <a:t>, </a:t>
            </a:r>
            <a:r>
              <a:rPr lang="en-US" dirty="0">
                <a:latin typeface="Book Antiqua" panose="02040602050305030304" pitchFamily="18" charset="0"/>
                <a:hlinkClick r:id="rId4"/>
              </a:rPr>
              <a:t>updates</a:t>
            </a:r>
            <a:r>
              <a:rPr lang="en-US" dirty="0">
                <a:latin typeface="Book Antiqua" panose="02040602050305030304" pitchFamily="18" charset="0"/>
              </a:rPr>
              <a:t>, and </a:t>
            </a:r>
            <a:r>
              <a:rPr lang="en-US" dirty="0">
                <a:latin typeface="Book Antiqua" panose="02040602050305030304" pitchFamily="18" charset="0"/>
                <a:hlinkClick r:id="rId5"/>
              </a:rPr>
              <a:t>drivers</a:t>
            </a:r>
            <a:r>
              <a:rPr lang="en-US" dirty="0">
                <a:latin typeface="Book Antiqua" panose="02040602050305030304" pitchFamily="18" charset="0"/>
              </a:rPr>
              <a:t> are made available, often for free, to consumers to help keep a software program and </a:t>
            </a:r>
            <a:r>
              <a:rPr lang="en-US" dirty="0">
                <a:latin typeface="Book Antiqua" panose="02040602050305030304" pitchFamily="18" charset="0"/>
                <a:hlinkClick r:id="rId6"/>
              </a:rPr>
              <a:t>operating systems</a:t>
            </a:r>
            <a:r>
              <a:rPr lang="en-US" dirty="0">
                <a:latin typeface="Book Antiqua" panose="02040602050305030304" pitchFamily="18" charset="0"/>
              </a:rPr>
              <a:t> running properly and securely.</a:t>
            </a:r>
          </a:p>
          <a:p>
            <a:pPr algn="just"/>
            <a:r>
              <a:rPr lang="en-US" dirty="0">
                <a:latin typeface="Book Antiqua" panose="02040602050305030304" pitchFamily="18" charset="0"/>
              </a:rPr>
              <a:t>A program with no method of checking for updates requires you to verify the program is up-to-date. </a:t>
            </a:r>
            <a:endParaRPr lang="en-US" dirty="0" smtClean="0">
              <a:latin typeface="Book Antiqua" panose="02040602050305030304" pitchFamily="18" charset="0"/>
            </a:endParaRPr>
          </a:p>
          <a:p>
            <a:pPr algn="just"/>
            <a:r>
              <a:rPr lang="en-US" dirty="0" smtClean="0">
                <a:latin typeface="Book Antiqua" panose="02040602050305030304" pitchFamily="18" charset="0"/>
              </a:rPr>
              <a:t>Often </a:t>
            </a:r>
            <a:r>
              <a:rPr lang="en-US" dirty="0">
                <a:latin typeface="Book Antiqua" panose="02040602050305030304" pitchFamily="18" charset="0"/>
              </a:rPr>
              <a:t>this can be done by visiting the website of the developer who created the program. A listing of third-party companies and links to each of their pages is on our </a:t>
            </a:r>
            <a:r>
              <a:rPr lang="en-US" dirty="0">
                <a:latin typeface="Book Antiqua" panose="02040602050305030304" pitchFamily="18" charset="0"/>
                <a:hlinkClick r:id="rId7"/>
              </a:rPr>
              <a:t>third-party support</a:t>
            </a:r>
            <a:r>
              <a:rPr lang="en-US" dirty="0">
                <a:latin typeface="Book Antiqua" panose="02040602050305030304" pitchFamily="18" charset="0"/>
              </a:rPr>
              <a:t> page.</a:t>
            </a:r>
          </a:p>
          <a:p>
            <a:endParaRPr lang="en-US" dirty="0"/>
          </a:p>
        </p:txBody>
      </p:sp>
    </p:spTree>
    <p:extLst>
      <p:ext uri="{BB962C8B-B14F-4D97-AF65-F5344CB8AC3E}">
        <p14:creationId xmlns:p14="http://schemas.microsoft.com/office/powerpoint/2010/main" val="2343885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279"/>
            <a:ext cx="9529293" cy="763409"/>
          </a:xfrm>
        </p:spPr>
        <p:txBody>
          <a:bodyPr/>
          <a:lstStyle/>
          <a:p>
            <a:r>
              <a:rPr lang="en-US" sz="3600" b="1" dirty="0">
                <a:latin typeface="Book Antiqua" panose="02040602050305030304" pitchFamily="18" charset="0"/>
              </a:rPr>
              <a:t>Malware </a:t>
            </a:r>
            <a:r>
              <a:rPr lang="en-US" sz="3600" b="1" dirty="0" smtClean="0">
                <a:latin typeface="Book Antiqua" panose="02040602050305030304" pitchFamily="18" charset="0"/>
              </a:rPr>
              <a:t>protection</a:t>
            </a:r>
            <a:endParaRPr lang="en-US" dirty="0"/>
          </a:p>
        </p:txBody>
      </p:sp>
      <p:sp>
        <p:nvSpPr>
          <p:cNvPr id="3" name="Content Placeholder 2"/>
          <p:cNvSpPr>
            <a:spLocks noGrp="1"/>
          </p:cNvSpPr>
          <p:nvPr>
            <p:ph idx="1"/>
          </p:nvPr>
        </p:nvSpPr>
        <p:spPr/>
        <p:txBody>
          <a:bodyPr/>
          <a:lstStyle/>
          <a:p>
            <a:pPr algn="just"/>
            <a:r>
              <a:rPr lang="en-US" dirty="0">
                <a:latin typeface="Book Antiqua" panose="02040602050305030304" pitchFamily="18" charset="0"/>
                <a:hlinkClick r:id="rId2"/>
              </a:rPr>
              <a:t>Trojans</a:t>
            </a:r>
            <a:r>
              <a:rPr lang="en-US" dirty="0">
                <a:latin typeface="Book Antiqua" panose="02040602050305030304" pitchFamily="18" charset="0"/>
              </a:rPr>
              <a:t>, </a:t>
            </a:r>
            <a:r>
              <a:rPr lang="en-US" dirty="0">
                <a:latin typeface="Book Antiqua" panose="02040602050305030304" pitchFamily="18" charset="0"/>
                <a:hlinkClick r:id="rId3"/>
              </a:rPr>
              <a:t>viruses</a:t>
            </a:r>
            <a:r>
              <a:rPr lang="en-US" dirty="0">
                <a:latin typeface="Book Antiqua" panose="02040602050305030304" pitchFamily="18" charset="0"/>
              </a:rPr>
              <a:t>, </a:t>
            </a:r>
            <a:r>
              <a:rPr lang="en-US" dirty="0">
                <a:latin typeface="Book Antiqua" panose="02040602050305030304" pitchFamily="18" charset="0"/>
                <a:hlinkClick r:id="rId4"/>
              </a:rPr>
              <a:t>spyware</a:t>
            </a:r>
            <a:r>
              <a:rPr lang="en-US" dirty="0">
                <a:latin typeface="Book Antiqua" panose="02040602050305030304" pitchFamily="18" charset="0"/>
              </a:rPr>
              <a:t>, and other </a:t>
            </a:r>
            <a:r>
              <a:rPr lang="en-US" dirty="0">
                <a:latin typeface="Book Antiqua" panose="02040602050305030304" pitchFamily="18" charset="0"/>
                <a:hlinkClick r:id="rId5"/>
              </a:rPr>
              <a:t>malware</a:t>
            </a:r>
            <a:r>
              <a:rPr lang="en-US" dirty="0">
                <a:latin typeface="Book Antiqua" panose="02040602050305030304" pitchFamily="18" charset="0"/>
              </a:rPr>
              <a:t> can monitor your computer and </a:t>
            </a:r>
            <a:r>
              <a:rPr lang="en-US" dirty="0">
                <a:latin typeface="Book Antiqua" panose="02040602050305030304" pitchFamily="18" charset="0"/>
                <a:hlinkClick r:id="rId6"/>
              </a:rPr>
              <a:t>log</a:t>
            </a:r>
            <a:r>
              <a:rPr lang="en-US" dirty="0">
                <a:latin typeface="Book Antiqua" panose="02040602050305030304" pitchFamily="18" charset="0"/>
              </a:rPr>
              <a:t> keystrokes to </a:t>
            </a:r>
            <a:r>
              <a:rPr lang="en-US" dirty="0">
                <a:latin typeface="Book Antiqua" panose="02040602050305030304" pitchFamily="18" charset="0"/>
                <a:hlinkClick r:id="rId7"/>
              </a:rPr>
              <a:t>capture</a:t>
            </a:r>
            <a:r>
              <a:rPr lang="en-US" dirty="0">
                <a:latin typeface="Book Antiqua" panose="02040602050305030304" pitchFamily="18" charset="0"/>
              </a:rPr>
              <a:t> sensitive data, such as </a:t>
            </a:r>
            <a:r>
              <a:rPr lang="en-US" dirty="0">
                <a:latin typeface="Book Antiqua" panose="02040602050305030304" pitchFamily="18" charset="0"/>
                <a:hlinkClick r:id="rId8"/>
              </a:rPr>
              <a:t>passwords</a:t>
            </a:r>
            <a:r>
              <a:rPr lang="en-US" dirty="0">
                <a:latin typeface="Book Antiqua" panose="02040602050305030304" pitchFamily="18" charset="0"/>
              </a:rPr>
              <a:t> and credit card information.</a:t>
            </a:r>
          </a:p>
          <a:p>
            <a:pPr algn="just"/>
            <a:r>
              <a:rPr lang="en-US" dirty="0">
                <a:latin typeface="Book Antiqua" panose="02040602050305030304" pitchFamily="18" charset="0"/>
              </a:rPr>
              <a:t>To help protect your computer from these threats, we suggest installing </a:t>
            </a:r>
            <a:r>
              <a:rPr lang="en-US" dirty="0">
                <a:latin typeface="Book Antiqua" panose="02040602050305030304" pitchFamily="18" charset="0"/>
                <a:hlinkClick r:id="rId9"/>
              </a:rPr>
              <a:t>antivirus</a:t>
            </a:r>
            <a:r>
              <a:rPr lang="en-US" dirty="0">
                <a:latin typeface="Book Antiqua" panose="02040602050305030304" pitchFamily="18" charset="0"/>
              </a:rPr>
              <a:t> and </a:t>
            </a:r>
            <a:r>
              <a:rPr lang="en-US" dirty="0">
                <a:latin typeface="Book Antiqua" panose="02040602050305030304" pitchFamily="18" charset="0"/>
                <a:hlinkClick r:id="rId10"/>
              </a:rPr>
              <a:t>anti-spyware</a:t>
            </a:r>
            <a:r>
              <a:rPr lang="en-US" dirty="0">
                <a:latin typeface="Book Antiqua" panose="02040602050305030304" pitchFamily="18" charset="0"/>
              </a:rPr>
              <a:t> protection programs.</a:t>
            </a:r>
          </a:p>
          <a:p>
            <a:endParaRPr lang="en-US" dirty="0"/>
          </a:p>
        </p:txBody>
      </p:sp>
    </p:spTree>
    <p:extLst>
      <p:ext uri="{BB962C8B-B14F-4D97-AF65-F5344CB8AC3E}">
        <p14:creationId xmlns:p14="http://schemas.microsoft.com/office/powerpoint/2010/main" val="3944319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40</TotalTime>
  <Words>540</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 Antiqua</vt:lpstr>
      <vt:lpstr>Century Gothic</vt:lpstr>
      <vt:lpstr>Wingdings 3</vt:lpstr>
      <vt:lpstr>Ion</vt:lpstr>
      <vt:lpstr>CYBER CRIME ISSUES</vt:lpstr>
      <vt:lpstr>Unauthorized access</vt:lpstr>
      <vt:lpstr>Unauthorized access </vt:lpstr>
      <vt:lpstr>Cont….</vt:lpstr>
      <vt:lpstr>PowerPoint Presentation</vt:lpstr>
      <vt:lpstr>How to prevent unauthorized computer access</vt:lpstr>
      <vt:lpstr>Get a hardware or software firewall</vt:lpstr>
      <vt:lpstr>Operating system and software patches and updates</vt:lpstr>
      <vt:lpstr>Malware protection</vt:lpstr>
      <vt:lpstr>Run system scans to check for vulnerabilities</vt:lpstr>
      <vt:lpstr>Know how to handle e-mail</vt:lpstr>
      <vt:lpstr>Alternative browser</vt:lpstr>
      <vt:lpstr>Unauthorized Access to Computer System</vt:lpstr>
      <vt:lpstr>Computer intrusions or attacks?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CRIME ISSUES</dc:title>
  <dc:creator>acer</dc:creator>
  <cp:lastModifiedBy>acer</cp:lastModifiedBy>
  <cp:revision>13</cp:revision>
  <dcterms:created xsi:type="dcterms:W3CDTF">2020-08-31T05:11:05Z</dcterms:created>
  <dcterms:modified xsi:type="dcterms:W3CDTF">2020-08-31T05:51:11Z</dcterms:modified>
</cp:coreProperties>
</file>